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"/>
  </p:notesMasterIdLst>
  <p:sldIdLst>
    <p:sldId id="257" r:id="rId3"/>
    <p:sldId id="258" r:id="rId4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2208" y="44"/>
      </p:cViewPr>
      <p:guideLst>
        <p:guide orient="horz" pos="312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A526A-824E-4D9B-B357-893E7EF1E88D}" type="datetimeFigureOut">
              <a:rPr lang="fr-FR" smtClean="0"/>
              <a:t>27/08/2023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5D169-FBD7-43C5-9B86-0943A3C066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657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DE1C6-3D15-49BD-BA8D-B079F0EB127F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15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DE1C6-3D15-49BD-BA8D-B079F0EB127F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429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1" y="3077282"/>
            <a:ext cx="5829300" cy="212337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1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7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3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9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94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10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26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402F-5AAA-4476-A19E-34BFBD5E2AA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EA8D-B771-48E4-B123-D5D760BEF67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75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402F-5AAA-4476-A19E-34BFBD5E2AA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EA8D-B771-48E4-B123-D5D760BEF67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91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49" y="396700"/>
            <a:ext cx="1543051" cy="845220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1" cy="845220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402F-5AAA-4476-A19E-34BFBD5E2AA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EA8D-B771-48E4-B123-D5D760BEF67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814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1" y="3077282"/>
            <a:ext cx="5829300" cy="212337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1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7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3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9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94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10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26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402F-5AAA-4476-A19E-34BFBD5E2AA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EA8D-B771-48E4-B123-D5D760BEF67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12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402F-5AAA-4476-A19E-34BFBD5E2AA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EA8D-B771-48E4-B123-D5D760BEF67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629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58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16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74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63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90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9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106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265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402F-5AAA-4476-A19E-34BFBD5E2AA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EA8D-B771-48E4-B123-D5D760BEF67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083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311404"/>
            <a:ext cx="3028951" cy="653750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311404"/>
            <a:ext cx="3028951" cy="653750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402F-5AAA-4476-A19E-34BFBD5E2AA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EA8D-B771-48E4-B123-D5D760BEF67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22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8"/>
            <a:ext cx="3030142" cy="92410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5813" indent="0">
              <a:buNone/>
              <a:defRPr sz="2300" b="1"/>
            </a:lvl2pPr>
            <a:lvl3pPr marL="1031626" indent="0">
              <a:buNone/>
              <a:defRPr sz="2000" b="1"/>
            </a:lvl3pPr>
            <a:lvl4pPr marL="1547439" indent="0">
              <a:buNone/>
              <a:defRPr sz="1800" b="1"/>
            </a:lvl4pPr>
            <a:lvl5pPr marL="2063252" indent="0">
              <a:buNone/>
              <a:defRPr sz="1800" b="1"/>
            </a:lvl5pPr>
            <a:lvl6pPr marL="2579065" indent="0">
              <a:buNone/>
              <a:defRPr sz="1800" b="1"/>
            </a:lvl6pPr>
            <a:lvl7pPr marL="3094878" indent="0">
              <a:buNone/>
              <a:defRPr sz="1800" b="1"/>
            </a:lvl7pPr>
            <a:lvl8pPr marL="3610691" indent="0">
              <a:buNone/>
              <a:defRPr sz="1800" b="1"/>
            </a:lvl8pPr>
            <a:lvl9pPr marL="4126504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2" cy="570741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1" y="2217388"/>
            <a:ext cx="3031331" cy="92410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5813" indent="0">
              <a:buNone/>
              <a:defRPr sz="2300" b="1"/>
            </a:lvl2pPr>
            <a:lvl3pPr marL="1031626" indent="0">
              <a:buNone/>
              <a:defRPr sz="2000" b="1"/>
            </a:lvl3pPr>
            <a:lvl4pPr marL="1547439" indent="0">
              <a:buNone/>
              <a:defRPr sz="1800" b="1"/>
            </a:lvl4pPr>
            <a:lvl5pPr marL="2063252" indent="0">
              <a:buNone/>
              <a:defRPr sz="1800" b="1"/>
            </a:lvl5pPr>
            <a:lvl6pPr marL="2579065" indent="0">
              <a:buNone/>
              <a:defRPr sz="1800" b="1"/>
            </a:lvl6pPr>
            <a:lvl7pPr marL="3094878" indent="0">
              <a:buNone/>
              <a:defRPr sz="1800" b="1"/>
            </a:lvl7pPr>
            <a:lvl8pPr marL="3610691" indent="0">
              <a:buNone/>
              <a:defRPr sz="1800" b="1"/>
            </a:lvl8pPr>
            <a:lvl9pPr marL="4126504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402F-5AAA-4476-A19E-34BFBD5E2AA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EA8D-B771-48E4-B123-D5D760BEF67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04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402F-5AAA-4476-A19E-34BFBD5E2AA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EA8D-B771-48E4-B123-D5D760BEF67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024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402F-5AAA-4476-A19E-34BFBD5E2AA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EA8D-B771-48E4-B123-D5D760BEF67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345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9" y="394410"/>
            <a:ext cx="3833812" cy="8454497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2072925"/>
            <a:ext cx="2256235" cy="6775979"/>
          </a:xfrm>
        </p:spPr>
        <p:txBody>
          <a:bodyPr/>
          <a:lstStyle>
            <a:lvl1pPr marL="0" indent="0">
              <a:buNone/>
              <a:defRPr sz="1600"/>
            </a:lvl1pPr>
            <a:lvl2pPr marL="515813" indent="0">
              <a:buNone/>
              <a:defRPr sz="1400"/>
            </a:lvl2pPr>
            <a:lvl3pPr marL="1031626" indent="0">
              <a:buNone/>
              <a:defRPr sz="1100"/>
            </a:lvl3pPr>
            <a:lvl4pPr marL="1547439" indent="0">
              <a:buNone/>
              <a:defRPr sz="1000"/>
            </a:lvl4pPr>
            <a:lvl5pPr marL="2063252" indent="0">
              <a:buNone/>
              <a:defRPr sz="1000"/>
            </a:lvl5pPr>
            <a:lvl6pPr marL="2579065" indent="0">
              <a:buNone/>
              <a:defRPr sz="1000"/>
            </a:lvl6pPr>
            <a:lvl7pPr marL="3094878" indent="0">
              <a:buNone/>
              <a:defRPr sz="1000"/>
            </a:lvl7pPr>
            <a:lvl8pPr marL="3610691" indent="0">
              <a:buNone/>
              <a:defRPr sz="1000"/>
            </a:lvl8pPr>
            <a:lvl9pPr marL="4126504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402F-5AAA-4476-A19E-34BFBD5E2AA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EA8D-B771-48E4-B123-D5D760BEF67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78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402F-5AAA-4476-A19E-34BFBD5E2AA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EA8D-B771-48E4-B123-D5D760BEF67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12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600"/>
            </a:lvl1pPr>
            <a:lvl2pPr marL="515813" indent="0">
              <a:buNone/>
              <a:defRPr sz="3200"/>
            </a:lvl2pPr>
            <a:lvl3pPr marL="1031626" indent="0">
              <a:buNone/>
              <a:defRPr sz="2700"/>
            </a:lvl3pPr>
            <a:lvl4pPr marL="1547439" indent="0">
              <a:buNone/>
              <a:defRPr sz="2300"/>
            </a:lvl4pPr>
            <a:lvl5pPr marL="2063252" indent="0">
              <a:buNone/>
              <a:defRPr sz="2300"/>
            </a:lvl5pPr>
            <a:lvl6pPr marL="2579065" indent="0">
              <a:buNone/>
              <a:defRPr sz="2300"/>
            </a:lvl6pPr>
            <a:lvl7pPr marL="3094878" indent="0">
              <a:buNone/>
              <a:defRPr sz="2300"/>
            </a:lvl7pPr>
            <a:lvl8pPr marL="3610691" indent="0">
              <a:buNone/>
              <a:defRPr sz="2300"/>
            </a:lvl8pPr>
            <a:lvl9pPr marL="4126504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9"/>
          </a:xfrm>
        </p:spPr>
        <p:txBody>
          <a:bodyPr/>
          <a:lstStyle>
            <a:lvl1pPr marL="0" indent="0">
              <a:buNone/>
              <a:defRPr sz="1600"/>
            </a:lvl1pPr>
            <a:lvl2pPr marL="515813" indent="0">
              <a:buNone/>
              <a:defRPr sz="1400"/>
            </a:lvl2pPr>
            <a:lvl3pPr marL="1031626" indent="0">
              <a:buNone/>
              <a:defRPr sz="1100"/>
            </a:lvl3pPr>
            <a:lvl4pPr marL="1547439" indent="0">
              <a:buNone/>
              <a:defRPr sz="1000"/>
            </a:lvl4pPr>
            <a:lvl5pPr marL="2063252" indent="0">
              <a:buNone/>
              <a:defRPr sz="1000"/>
            </a:lvl5pPr>
            <a:lvl6pPr marL="2579065" indent="0">
              <a:buNone/>
              <a:defRPr sz="1000"/>
            </a:lvl6pPr>
            <a:lvl7pPr marL="3094878" indent="0">
              <a:buNone/>
              <a:defRPr sz="1000"/>
            </a:lvl7pPr>
            <a:lvl8pPr marL="3610691" indent="0">
              <a:buNone/>
              <a:defRPr sz="1000"/>
            </a:lvl8pPr>
            <a:lvl9pPr marL="4126504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402F-5AAA-4476-A19E-34BFBD5E2AA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EA8D-B771-48E4-B123-D5D760BEF67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84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402F-5AAA-4476-A19E-34BFBD5E2AA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EA8D-B771-48E4-B123-D5D760BEF67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569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49" y="396700"/>
            <a:ext cx="1543051" cy="845220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1" cy="845220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402F-5AAA-4476-A19E-34BFBD5E2AA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EA8D-B771-48E4-B123-D5D760BEF67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65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58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16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74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63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90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9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106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265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402F-5AAA-4476-A19E-34BFBD5E2AA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EA8D-B771-48E4-B123-D5D760BEF67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90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311404"/>
            <a:ext cx="3028951" cy="653750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311404"/>
            <a:ext cx="3028951" cy="653750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402F-5AAA-4476-A19E-34BFBD5E2AA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EA8D-B771-48E4-B123-D5D760BEF67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131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8"/>
            <a:ext cx="3030142" cy="92410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5813" indent="0">
              <a:buNone/>
              <a:defRPr sz="2300" b="1"/>
            </a:lvl2pPr>
            <a:lvl3pPr marL="1031626" indent="0">
              <a:buNone/>
              <a:defRPr sz="2000" b="1"/>
            </a:lvl3pPr>
            <a:lvl4pPr marL="1547439" indent="0">
              <a:buNone/>
              <a:defRPr sz="1800" b="1"/>
            </a:lvl4pPr>
            <a:lvl5pPr marL="2063252" indent="0">
              <a:buNone/>
              <a:defRPr sz="1800" b="1"/>
            </a:lvl5pPr>
            <a:lvl6pPr marL="2579065" indent="0">
              <a:buNone/>
              <a:defRPr sz="1800" b="1"/>
            </a:lvl6pPr>
            <a:lvl7pPr marL="3094878" indent="0">
              <a:buNone/>
              <a:defRPr sz="1800" b="1"/>
            </a:lvl7pPr>
            <a:lvl8pPr marL="3610691" indent="0">
              <a:buNone/>
              <a:defRPr sz="1800" b="1"/>
            </a:lvl8pPr>
            <a:lvl9pPr marL="4126504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2" cy="570741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1" y="2217388"/>
            <a:ext cx="3031331" cy="92410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5813" indent="0">
              <a:buNone/>
              <a:defRPr sz="2300" b="1"/>
            </a:lvl2pPr>
            <a:lvl3pPr marL="1031626" indent="0">
              <a:buNone/>
              <a:defRPr sz="2000" b="1"/>
            </a:lvl3pPr>
            <a:lvl4pPr marL="1547439" indent="0">
              <a:buNone/>
              <a:defRPr sz="1800" b="1"/>
            </a:lvl4pPr>
            <a:lvl5pPr marL="2063252" indent="0">
              <a:buNone/>
              <a:defRPr sz="1800" b="1"/>
            </a:lvl5pPr>
            <a:lvl6pPr marL="2579065" indent="0">
              <a:buNone/>
              <a:defRPr sz="1800" b="1"/>
            </a:lvl6pPr>
            <a:lvl7pPr marL="3094878" indent="0">
              <a:buNone/>
              <a:defRPr sz="1800" b="1"/>
            </a:lvl7pPr>
            <a:lvl8pPr marL="3610691" indent="0">
              <a:buNone/>
              <a:defRPr sz="1800" b="1"/>
            </a:lvl8pPr>
            <a:lvl9pPr marL="4126504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402F-5AAA-4476-A19E-34BFBD5E2AA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EA8D-B771-48E4-B123-D5D760BEF67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422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402F-5AAA-4476-A19E-34BFBD5E2AA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EA8D-B771-48E4-B123-D5D760BEF67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5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402F-5AAA-4476-A19E-34BFBD5E2AA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EA8D-B771-48E4-B123-D5D760BEF67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2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9" y="394410"/>
            <a:ext cx="3833812" cy="8454497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2072925"/>
            <a:ext cx="2256235" cy="6775979"/>
          </a:xfrm>
        </p:spPr>
        <p:txBody>
          <a:bodyPr/>
          <a:lstStyle>
            <a:lvl1pPr marL="0" indent="0">
              <a:buNone/>
              <a:defRPr sz="1600"/>
            </a:lvl1pPr>
            <a:lvl2pPr marL="515813" indent="0">
              <a:buNone/>
              <a:defRPr sz="1400"/>
            </a:lvl2pPr>
            <a:lvl3pPr marL="1031626" indent="0">
              <a:buNone/>
              <a:defRPr sz="1100"/>
            </a:lvl3pPr>
            <a:lvl4pPr marL="1547439" indent="0">
              <a:buNone/>
              <a:defRPr sz="1000"/>
            </a:lvl4pPr>
            <a:lvl5pPr marL="2063252" indent="0">
              <a:buNone/>
              <a:defRPr sz="1000"/>
            </a:lvl5pPr>
            <a:lvl6pPr marL="2579065" indent="0">
              <a:buNone/>
              <a:defRPr sz="1000"/>
            </a:lvl6pPr>
            <a:lvl7pPr marL="3094878" indent="0">
              <a:buNone/>
              <a:defRPr sz="1000"/>
            </a:lvl7pPr>
            <a:lvl8pPr marL="3610691" indent="0">
              <a:buNone/>
              <a:defRPr sz="1000"/>
            </a:lvl8pPr>
            <a:lvl9pPr marL="4126504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402F-5AAA-4476-A19E-34BFBD5E2AA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EA8D-B771-48E4-B123-D5D760BEF67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15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600"/>
            </a:lvl1pPr>
            <a:lvl2pPr marL="515813" indent="0">
              <a:buNone/>
              <a:defRPr sz="3200"/>
            </a:lvl2pPr>
            <a:lvl3pPr marL="1031626" indent="0">
              <a:buNone/>
              <a:defRPr sz="2700"/>
            </a:lvl3pPr>
            <a:lvl4pPr marL="1547439" indent="0">
              <a:buNone/>
              <a:defRPr sz="2300"/>
            </a:lvl4pPr>
            <a:lvl5pPr marL="2063252" indent="0">
              <a:buNone/>
              <a:defRPr sz="2300"/>
            </a:lvl5pPr>
            <a:lvl6pPr marL="2579065" indent="0">
              <a:buNone/>
              <a:defRPr sz="2300"/>
            </a:lvl6pPr>
            <a:lvl7pPr marL="3094878" indent="0">
              <a:buNone/>
              <a:defRPr sz="2300"/>
            </a:lvl7pPr>
            <a:lvl8pPr marL="3610691" indent="0">
              <a:buNone/>
              <a:defRPr sz="2300"/>
            </a:lvl8pPr>
            <a:lvl9pPr marL="4126504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9"/>
          </a:xfrm>
        </p:spPr>
        <p:txBody>
          <a:bodyPr/>
          <a:lstStyle>
            <a:lvl1pPr marL="0" indent="0">
              <a:buNone/>
              <a:defRPr sz="1600"/>
            </a:lvl1pPr>
            <a:lvl2pPr marL="515813" indent="0">
              <a:buNone/>
              <a:defRPr sz="1400"/>
            </a:lvl2pPr>
            <a:lvl3pPr marL="1031626" indent="0">
              <a:buNone/>
              <a:defRPr sz="1100"/>
            </a:lvl3pPr>
            <a:lvl4pPr marL="1547439" indent="0">
              <a:buNone/>
              <a:defRPr sz="1000"/>
            </a:lvl4pPr>
            <a:lvl5pPr marL="2063252" indent="0">
              <a:buNone/>
              <a:defRPr sz="1000"/>
            </a:lvl5pPr>
            <a:lvl6pPr marL="2579065" indent="0">
              <a:buNone/>
              <a:defRPr sz="1000"/>
            </a:lvl6pPr>
            <a:lvl7pPr marL="3094878" indent="0">
              <a:buNone/>
              <a:defRPr sz="1000"/>
            </a:lvl7pPr>
            <a:lvl8pPr marL="3610691" indent="0">
              <a:buNone/>
              <a:defRPr sz="1000"/>
            </a:lvl8pPr>
            <a:lvl9pPr marL="4126504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402F-5AAA-4476-A19E-34BFBD5E2AA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EA8D-B771-48E4-B123-D5D760BEF67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19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  <a:prstGeom prst="rect">
            <a:avLst/>
          </a:prstGeom>
        </p:spPr>
        <p:txBody>
          <a:bodyPr vert="horz" lIns="103163" tIns="51581" rIns="103163" bIns="51581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4"/>
            <a:ext cx="6172200" cy="6537502"/>
          </a:xfrm>
          <a:prstGeom prst="rect">
            <a:avLst/>
          </a:prstGeom>
        </p:spPr>
        <p:txBody>
          <a:bodyPr vert="horz" lIns="103163" tIns="51581" rIns="103163" bIns="51581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4"/>
          </a:xfrm>
          <a:prstGeom prst="rect">
            <a:avLst/>
          </a:prstGeom>
        </p:spPr>
        <p:txBody>
          <a:bodyPr vert="horz" lIns="103163" tIns="51581" rIns="103163" bIns="5158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1626"/>
            <a:fld id="{1B85402F-5AAA-4476-A19E-34BFBD5E2AA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1031626"/>
              <a:t>27/08/2023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1" y="9181395"/>
            <a:ext cx="2171700" cy="527404"/>
          </a:xfrm>
          <a:prstGeom prst="rect">
            <a:avLst/>
          </a:prstGeom>
        </p:spPr>
        <p:txBody>
          <a:bodyPr vert="horz" lIns="103163" tIns="51581" rIns="103163" bIns="5158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1626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4"/>
          </a:xfrm>
          <a:prstGeom prst="rect">
            <a:avLst/>
          </a:prstGeom>
        </p:spPr>
        <p:txBody>
          <a:bodyPr vert="horz" lIns="103163" tIns="51581" rIns="103163" bIns="5158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1626"/>
            <a:fld id="{1EC2EA8D-B771-48E4-B123-D5D760BEF67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1031626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6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3162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6860" indent="-386860" algn="l" defTabSz="1031626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8196" indent="-322383" algn="l" defTabSz="103162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9533" indent="-257907" algn="l" defTabSz="10316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5346" indent="-257907" algn="l" defTabSz="10316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1159" indent="-257907" algn="l" defTabSz="103162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6972" indent="-257907" algn="l" defTabSz="10316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2785" indent="-257907" algn="l" defTabSz="10316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8598" indent="-257907" algn="l" defTabSz="10316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411" indent="-257907" algn="l" defTabSz="10316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813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626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439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252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9065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4878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0691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6504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  <a:prstGeom prst="rect">
            <a:avLst/>
          </a:prstGeom>
        </p:spPr>
        <p:txBody>
          <a:bodyPr vert="horz" lIns="103163" tIns="51581" rIns="103163" bIns="51581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4"/>
            <a:ext cx="6172200" cy="6537502"/>
          </a:xfrm>
          <a:prstGeom prst="rect">
            <a:avLst/>
          </a:prstGeom>
        </p:spPr>
        <p:txBody>
          <a:bodyPr vert="horz" lIns="103163" tIns="51581" rIns="103163" bIns="51581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4"/>
          </a:xfrm>
          <a:prstGeom prst="rect">
            <a:avLst/>
          </a:prstGeom>
        </p:spPr>
        <p:txBody>
          <a:bodyPr vert="horz" lIns="103163" tIns="51581" rIns="103163" bIns="5158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1626"/>
            <a:fld id="{1B85402F-5AAA-4476-A19E-34BFBD5E2AA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1031626"/>
              <a:t>27/08/2023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1" y="9181395"/>
            <a:ext cx="2171700" cy="527404"/>
          </a:xfrm>
          <a:prstGeom prst="rect">
            <a:avLst/>
          </a:prstGeom>
        </p:spPr>
        <p:txBody>
          <a:bodyPr vert="horz" lIns="103163" tIns="51581" rIns="103163" bIns="5158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1626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4"/>
          </a:xfrm>
          <a:prstGeom prst="rect">
            <a:avLst/>
          </a:prstGeom>
        </p:spPr>
        <p:txBody>
          <a:bodyPr vert="horz" lIns="103163" tIns="51581" rIns="103163" bIns="5158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1626"/>
            <a:fld id="{1EC2EA8D-B771-48E4-B123-D5D760BEF67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1031626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15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03162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6860" indent="-386860" algn="l" defTabSz="1031626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8196" indent="-322383" algn="l" defTabSz="103162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9533" indent="-257907" algn="l" defTabSz="10316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5346" indent="-257907" algn="l" defTabSz="10316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1159" indent="-257907" algn="l" defTabSz="103162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6972" indent="-257907" algn="l" defTabSz="10316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2785" indent="-257907" algn="l" defTabSz="10316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8598" indent="-257907" algn="l" defTabSz="10316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411" indent="-257907" algn="l" defTabSz="10316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813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626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439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252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9065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4878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0691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6504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hyperlink" Target="https://teams.microsoft.com/l/meetup-join/19%3ameeting_YzVhM2M1MGMtOTNiNi00MmRkLTk4NjItNWU4NDQ2MzRmYWFj%40thread.v2/0?context=%7b%22Tid%22%3a%220d2e3400-657d-4eb3-817b-62ee9d5f5281%22%2c%22Oid%22%3a%227912ccc9-bf59-4f34-8cfc-eedbb23bda09%22%7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684" y="3819"/>
            <a:ext cx="1259787" cy="946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7" t="7675" r="42264" b="25003"/>
          <a:stretch/>
        </p:blipFill>
        <p:spPr bwMode="auto">
          <a:xfrm>
            <a:off x="2681262" y="-20559"/>
            <a:ext cx="880398" cy="96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CESAREOER\Pictures\2018-12-07\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364" y="-23464"/>
            <a:ext cx="1290052" cy="96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33"/>
            <a:ext cx="14326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416" y="-1106"/>
            <a:ext cx="1307583" cy="94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221" y="-21181"/>
            <a:ext cx="725583" cy="96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88640" y="1130152"/>
            <a:ext cx="64917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31626"/>
            <a:r>
              <a:rPr lang="fr-FR" sz="4400" b="1" dirty="0">
                <a:solidFill>
                  <a:prstClr val="black"/>
                </a:solidFill>
              </a:rPr>
              <a:t>Journées en Traumatologie</a:t>
            </a:r>
          </a:p>
          <a:p>
            <a:pPr defTabSz="1031626"/>
            <a:r>
              <a:rPr lang="fr-FR" sz="2000" b="1" dirty="0">
                <a:solidFill>
                  <a:prstClr val="black"/>
                </a:solidFill>
              </a:rPr>
              <a:t>              </a:t>
            </a:r>
            <a:r>
              <a:rPr lang="fr-FR" sz="2000" b="1" dirty="0">
                <a:solidFill>
                  <a:prstClr val="black"/>
                </a:solidFill>
                <a:highlight>
                  <a:srgbClr val="C0C0C0"/>
                </a:highlight>
              </a:rPr>
              <a:t>Amphi du Pavillon P, Hôpital Edouard Herriot </a:t>
            </a:r>
          </a:p>
          <a:p>
            <a:pPr defTabSz="1031626"/>
            <a:r>
              <a:rPr lang="fr-FR" sz="2000" b="1" dirty="0">
                <a:solidFill>
                  <a:prstClr val="black"/>
                </a:solidFill>
              </a:rPr>
              <a:t>                     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39" y="2459478"/>
            <a:ext cx="10858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69" y="2467405"/>
            <a:ext cx="1193292" cy="111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1662130" y="3817394"/>
            <a:ext cx="3243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31626"/>
            <a:r>
              <a:rPr lang="fr-FR" sz="2000" dirty="0">
                <a:solidFill>
                  <a:prstClr val="black"/>
                </a:solidFill>
              </a:rPr>
              <a:t>Présentiel ou visioconférence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232735" y="4129870"/>
            <a:ext cx="4098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31626"/>
            <a:r>
              <a:rPr lang="fr-FR" sz="2000" b="1" dirty="0">
                <a:solidFill>
                  <a:prstClr val="black"/>
                </a:solidFill>
              </a:rPr>
              <a:t>RENDEZ-VOUS entre 18H30 et 20H30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8F5E1CD-27BC-42F1-82B4-8D6C2E5D30C7}"/>
              </a:ext>
            </a:extLst>
          </p:cNvPr>
          <p:cNvSpPr txBox="1"/>
          <p:nvPr/>
        </p:nvSpPr>
        <p:spPr>
          <a:xfrm>
            <a:off x="226392" y="4592960"/>
            <a:ext cx="6405215" cy="48320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endParaRPr lang="fr-FR" sz="1200" b="1" u="sng" dirty="0"/>
          </a:p>
          <a:p>
            <a:r>
              <a:rPr lang="fr-FR" sz="2400" b="1" dirty="0"/>
              <a:t> </a:t>
            </a:r>
            <a:r>
              <a:rPr lang="fr-FR" sz="2400" b="1" u="sng" dirty="0"/>
              <a:t>FEUX D’APPARTEMENTS AVEC MULTIVICTIMES</a:t>
            </a:r>
          </a:p>
          <a:p>
            <a:endParaRPr lang="fr-FR" sz="1200" dirty="0"/>
          </a:p>
          <a:p>
            <a:r>
              <a:rPr lang="fr-FR" sz="2000" b="1" dirty="0"/>
              <a:t>-    Les missions et l’organisation logistique des Services </a:t>
            </a:r>
          </a:p>
          <a:p>
            <a:r>
              <a:rPr lang="fr-FR" sz="2000" b="1" dirty="0"/>
              <a:t>      Départementaux d’Incendie et Secours (SDIS)</a:t>
            </a:r>
          </a:p>
          <a:p>
            <a:r>
              <a:rPr lang="fr-FR" sz="2000" dirty="0"/>
              <a:t>      Ce que nous devons savoir comprendre et partager!</a:t>
            </a:r>
          </a:p>
          <a:p>
            <a:r>
              <a:rPr lang="fr-FR" sz="2000" dirty="0"/>
              <a:t>           </a:t>
            </a:r>
            <a:r>
              <a:rPr lang="fr-FR" sz="2000" b="1" dirty="0"/>
              <a:t>Contrôleur Général E. CLAVAUD </a:t>
            </a:r>
            <a:r>
              <a:rPr lang="fr-FR" sz="2000" dirty="0"/>
              <a:t>(SDMIS 69)</a:t>
            </a:r>
          </a:p>
          <a:p>
            <a:endParaRPr lang="fr-FR" sz="2000" dirty="0"/>
          </a:p>
          <a:p>
            <a:r>
              <a:rPr lang="fr-FR" sz="2000" b="1" dirty="0"/>
              <a:t>-    Prise en charge médicale initiale sur les lieux</a:t>
            </a:r>
          </a:p>
          <a:p>
            <a:r>
              <a:rPr lang="fr-FR" sz="2000" b="1" dirty="0"/>
              <a:t>      </a:t>
            </a:r>
            <a:r>
              <a:rPr lang="fr-FR" sz="2000" dirty="0"/>
              <a:t>Comment j’organise un PRV et comment je réalise un tri </a:t>
            </a:r>
          </a:p>
          <a:p>
            <a:r>
              <a:rPr lang="fr-FR" sz="2000" dirty="0"/>
              <a:t>      des victimes avant évacuation</a:t>
            </a:r>
          </a:p>
          <a:p>
            <a:r>
              <a:rPr lang="fr-FR" sz="2000" dirty="0"/>
              <a:t>            </a:t>
            </a:r>
            <a:r>
              <a:rPr lang="fr-FR" sz="2000" b="1" dirty="0"/>
              <a:t>Pr S. TRAVERS </a:t>
            </a:r>
            <a:r>
              <a:rPr lang="fr-FR" sz="2000" dirty="0"/>
              <a:t>(médecin chef BSPP)</a:t>
            </a:r>
          </a:p>
          <a:p>
            <a:endParaRPr lang="fr-FR" sz="2000" b="1" dirty="0"/>
          </a:p>
          <a:p>
            <a:r>
              <a:rPr lang="fr-FR" sz="2000" b="1" dirty="0"/>
              <a:t>-    Prise en charge des 24 premières heures hospitalières</a:t>
            </a:r>
          </a:p>
          <a:p>
            <a:r>
              <a:rPr lang="fr-FR" sz="2000" dirty="0"/>
              <a:t>     Brulures, intoxications aux fumées, défenestrés</a:t>
            </a:r>
          </a:p>
          <a:p>
            <a:r>
              <a:rPr lang="fr-FR" sz="2000" dirty="0"/>
              <a:t>            </a:t>
            </a:r>
            <a:r>
              <a:rPr lang="fr-FR" sz="2000" b="1" dirty="0"/>
              <a:t>Dr O. Martin </a:t>
            </a:r>
            <a:r>
              <a:rPr lang="fr-FR" sz="2000" dirty="0"/>
              <a:t>(Centre des Brûlés H Edouard Herriot)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4FA22F3-3A3D-46EF-A4C1-469F0CD93FB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98685" y="2586422"/>
            <a:ext cx="2060627" cy="87180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6F1B75F-A7C1-4C52-A400-CBD460FE9D0E}"/>
              </a:ext>
            </a:extLst>
          </p:cNvPr>
          <p:cNvSpPr txBox="1"/>
          <p:nvPr/>
        </p:nvSpPr>
        <p:spPr>
          <a:xfrm>
            <a:off x="1988840" y="3545328"/>
            <a:ext cx="2735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JEUDI 28 SEPTEMBRE 2023</a:t>
            </a:r>
          </a:p>
        </p:txBody>
      </p:sp>
    </p:spTree>
    <p:extLst>
      <p:ext uri="{BB962C8B-B14F-4D97-AF65-F5344CB8AC3E}">
        <p14:creationId xmlns:p14="http://schemas.microsoft.com/office/powerpoint/2010/main" val="632038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509" y="1887760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31626"/>
            <a:r>
              <a:rPr lang="fr-FR" sz="2400" b="1" dirty="0">
                <a:solidFill>
                  <a:prstClr val="black"/>
                </a:solidFill>
              </a:rPr>
              <a:t>           </a:t>
            </a:r>
            <a:r>
              <a:rPr lang="fr-FR" sz="2400" b="1" u="sng" dirty="0">
                <a:solidFill>
                  <a:prstClr val="black"/>
                </a:solidFill>
              </a:rPr>
              <a:t>Pour rejoindre Les JET en Visioconférence  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-1" y="488504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31626"/>
            <a:r>
              <a:rPr lang="fr-FR" sz="2000" dirty="0">
                <a:solidFill>
                  <a:prstClr val="black"/>
                </a:solidFill>
              </a:rPr>
              <a:t>                                     </a:t>
            </a:r>
            <a:r>
              <a:rPr lang="fr-FR" sz="2000" u="sng" dirty="0">
                <a:solidFill>
                  <a:prstClr val="black"/>
                </a:solidFill>
              </a:rPr>
              <a:t>Comité d’organisation</a:t>
            </a:r>
          </a:p>
          <a:p>
            <a:pPr defTabSz="1031626"/>
            <a:r>
              <a:rPr lang="fr-FR" sz="2000" dirty="0">
                <a:solidFill>
                  <a:prstClr val="black"/>
                </a:solidFill>
              </a:rPr>
              <a:t>           E Cesareo, A-C Lukaszewicz, N Desseigne, F Xavier,</a:t>
            </a:r>
          </a:p>
          <a:p>
            <a:pPr defTabSz="1031626"/>
            <a:r>
              <a:rPr lang="fr-FR" sz="2000" dirty="0">
                <a:solidFill>
                  <a:prstClr val="black"/>
                </a:solidFill>
              </a:rPr>
              <a:t>                  J-S David, P Bouzat, S Molliex, K Tazarourte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67" y="6681192"/>
            <a:ext cx="2171522" cy="141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8" y="8384358"/>
            <a:ext cx="6218459" cy="122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3" y="6681192"/>
            <a:ext cx="2121694" cy="141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442" y="6681192"/>
            <a:ext cx="1986534" cy="140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F984B43-7746-4AF1-88AE-452AA61CCC93}"/>
              </a:ext>
            </a:extLst>
          </p:cNvPr>
          <p:cNvSpPr txBox="1"/>
          <p:nvPr/>
        </p:nvSpPr>
        <p:spPr>
          <a:xfrm>
            <a:off x="183826" y="3001176"/>
            <a:ext cx="6490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hlinkClick r:id="rId7"/>
              </a:rPr>
              <a:t>Journées en Traumatologie - FEUX D’APPARTEMENTS AVEC MULTIVICTIMES</a:t>
            </a:r>
            <a:endParaRPr lang="fr-FR" sz="16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E38BE1F-7221-4171-B66F-2F1C0050A1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301" y="3904191"/>
            <a:ext cx="2526654" cy="252665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F6DF1B4-8FE5-417A-940B-92E838918804}"/>
              </a:ext>
            </a:extLst>
          </p:cNvPr>
          <p:cNvSpPr txBox="1"/>
          <p:nvPr/>
        </p:nvSpPr>
        <p:spPr>
          <a:xfrm>
            <a:off x="91353" y="2545257"/>
            <a:ext cx="649034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000" b="1" dirty="0"/>
              <a:t>                                cliquez sur le lien ci-dessous: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ED8C717-000B-4443-9189-12874C873B18}"/>
              </a:ext>
            </a:extLst>
          </p:cNvPr>
          <p:cNvSpPr txBox="1"/>
          <p:nvPr/>
        </p:nvSpPr>
        <p:spPr>
          <a:xfrm>
            <a:off x="1856216" y="3464903"/>
            <a:ext cx="2960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      ou scannez le QR code</a:t>
            </a:r>
          </a:p>
        </p:txBody>
      </p:sp>
    </p:spTree>
    <p:extLst>
      <p:ext uri="{BB962C8B-B14F-4D97-AF65-F5344CB8AC3E}">
        <p14:creationId xmlns:p14="http://schemas.microsoft.com/office/powerpoint/2010/main" val="2176784377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189</Words>
  <Application>Microsoft Office PowerPoint</Application>
  <PresentationFormat>Format A4 (210 x 297 mm)</PresentationFormat>
  <Paragraphs>31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1_Thème Office</vt:lpstr>
      <vt:lpstr>Thème Office</vt:lpstr>
      <vt:lpstr>Présentation PowerPoint</vt:lpstr>
      <vt:lpstr>Présentation PowerPoint</vt:lpstr>
    </vt:vector>
  </TitlesOfParts>
  <Company>Hospices Civils de Lyon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CESAREO, Eric</dc:creator>
  <cp:lastModifiedBy>CESAREO, Eric</cp:lastModifiedBy>
  <cp:revision>18</cp:revision>
  <dcterms:created xsi:type="dcterms:W3CDTF">2022-02-02T08:27:48Z</dcterms:created>
  <dcterms:modified xsi:type="dcterms:W3CDTF">2023-08-27T15:23:36Z</dcterms:modified>
</cp:coreProperties>
</file>